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29"/>
  </p:notesMasterIdLst>
  <p:sldIdLst>
    <p:sldId id="267" r:id="rId2"/>
    <p:sldId id="268" r:id="rId3"/>
    <p:sldId id="305" r:id="rId4"/>
    <p:sldId id="270" r:id="rId5"/>
    <p:sldId id="288" r:id="rId6"/>
    <p:sldId id="271" r:id="rId7"/>
    <p:sldId id="284" r:id="rId8"/>
    <p:sldId id="291" r:id="rId9"/>
    <p:sldId id="285" r:id="rId10"/>
    <p:sldId id="286" r:id="rId11"/>
    <p:sldId id="287" r:id="rId12"/>
    <p:sldId id="293" r:id="rId13"/>
    <p:sldId id="281" r:id="rId14"/>
    <p:sldId id="277" r:id="rId15"/>
    <p:sldId id="282" r:id="rId16"/>
    <p:sldId id="275" r:id="rId17"/>
    <p:sldId id="276" r:id="rId18"/>
    <p:sldId id="297" r:id="rId19"/>
    <p:sldId id="301" r:id="rId20"/>
    <p:sldId id="299" r:id="rId21"/>
    <p:sldId id="300" r:id="rId22"/>
    <p:sldId id="279" r:id="rId23"/>
    <p:sldId id="303" r:id="rId24"/>
    <p:sldId id="283" r:id="rId25"/>
    <p:sldId id="294" r:id="rId26"/>
    <p:sldId id="306" r:id="rId27"/>
    <p:sldId id="274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468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708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D12B64-545E-4C3C-85D7-807D8F89BE38}" type="datetimeFigureOut">
              <a:rPr lang="en-IN" smtClean="0"/>
              <a:t>08-11-2020</a:t>
            </a:fld>
            <a:endParaRPr lang="en-IN"/>
          </a:p>
        </p:txBody>
      </p:sp>
      <p:sp>
        <p:nvSpPr>
          <p:cNvPr id="1048709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1048710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048711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1048712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34F88E-D25E-46C9-A61F-49C411FC5517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104860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104860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4F88E-D25E-46C9-A61F-49C411FC5517}" type="slidenum">
              <a:rPr lang="en-IN" smtClean="0"/>
              <a:t>1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048587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48588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48589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04859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4859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4859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048593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94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48595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104859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4859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048598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</p:spPr>
      </p:sp>
      <p:sp>
        <p:nvSpPr>
          <p:cNvPr id="1048599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702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703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70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104870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0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3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54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5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104865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5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48646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048647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48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</a:lvl2pPr>
            <a:lvl3pPr marL="914400" indent="0">
              <a:buFontTx/>
              <a:buNone/>
            </a:lvl3pPr>
            <a:lvl4pPr marL="1371600" indent="0">
              <a:buFontTx/>
              <a:buNone/>
            </a:lvl4pPr>
            <a:lvl5pPr marL="1828800" indent="0">
              <a:buFontTx/>
              <a:buNone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49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5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104865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5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1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62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6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104866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3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48694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048695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96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48697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9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104869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70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22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104862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2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104862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2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0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41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4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104864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4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28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2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104863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5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06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07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1D8BD707-D9CF-40AE-B4C6-C98DA3205C09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104860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4860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6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67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6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104866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7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78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79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8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104868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8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3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3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3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3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3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104863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3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8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104868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8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104865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6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1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72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673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74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104867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7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7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688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48689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4869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104869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4869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048576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048577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48578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048579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048580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048581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104858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4858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4858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D8BD707-D9CF-40AE-B4C6-C98DA3205C09}" type="datetimeFigureOut">
              <a:rPr lang="en-US" smtClean="0"/>
              <a:t>11/8/2020</a:t>
            </a:fld>
            <a:endParaRPr lang="en-US"/>
          </a:p>
        </p:txBody>
      </p:sp>
      <p:sp>
        <p:nvSpPr>
          <p:cNvPr id="104858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04858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50" y="0"/>
            <a:ext cx="5467217" cy="6858000"/>
          </a:xfrm>
          <a:prstGeom prst="rect">
            <a:avLst/>
          </a:prstGeom>
        </p:spPr>
      </p:pic>
      <p:sp>
        <p:nvSpPr>
          <p:cNvPr id="1048600" name="Title 1"/>
          <p:cNvSpPr>
            <a:spLocks noGrp="1"/>
          </p:cNvSpPr>
          <p:nvPr>
            <p:ph type="ctrTitle"/>
          </p:nvPr>
        </p:nvSpPr>
        <p:spPr>
          <a:xfrm>
            <a:off x="4191000" y="990600"/>
            <a:ext cx="4953000" cy="2228850"/>
          </a:xfrm>
        </p:spPr>
        <p:txBody>
          <a:bodyPr>
            <a:noAutofit/>
          </a:bodyPr>
          <a:lstStyle/>
          <a:p>
            <a:pPr algn="r"/>
            <a:r>
              <a:rPr lang="en-IN" sz="3600" b="1" dirty="0">
                <a:solidFill>
                  <a:schemeClr val="accent1"/>
                </a:solidFill>
                <a:latin typeface="+mn-lt"/>
                <a:cs typeface="Calibri" panose="020F0502020204030204" pitchFamily="34" charset="0"/>
              </a:rPr>
              <a:t>T</a:t>
            </a:r>
            <a:r>
              <a:rPr lang="en-IN" sz="28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ECHNICAL </a:t>
            </a:r>
            <a:r>
              <a:rPr lang="en-IN" sz="3600" b="1" dirty="0">
                <a:solidFill>
                  <a:schemeClr val="accent1"/>
                </a:solidFill>
                <a:latin typeface="+mn-lt"/>
                <a:cs typeface="Calibri" panose="020F0502020204030204" pitchFamily="34" charset="0"/>
              </a:rPr>
              <a:t>A</a:t>
            </a:r>
            <a:r>
              <a:rPr lang="en-IN" sz="28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NSWERS FOR </a:t>
            </a:r>
            <a:r>
              <a:rPr lang="en-IN" sz="3600" b="1" dirty="0">
                <a:solidFill>
                  <a:schemeClr val="accent1"/>
                </a:solidFill>
                <a:latin typeface="+mn-lt"/>
                <a:cs typeface="Calibri" panose="020F0502020204030204" pitchFamily="34" charset="0"/>
              </a:rPr>
              <a:t>R</a:t>
            </a:r>
            <a:r>
              <a:rPr lang="en-IN" sz="28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EAL WORLD </a:t>
            </a:r>
            <a:r>
              <a:rPr lang="en-IN" sz="3600" b="1" dirty="0">
                <a:solidFill>
                  <a:schemeClr val="accent1"/>
                </a:solidFill>
                <a:latin typeface="+mn-lt"/>
                <a:cs typeface="Calibri" panose="020F0502020204030204" pitchFamily="34" charset="0"/>
              </a:rPr>
              <a:t>P</a:t>
            </a:r>
            <a:r>
              <a:rPr lang="en-IN" sz="28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ROBLEMS</a:t>
            </a:r>
            <a:br>
              <a:rPr lang="en-IN" sz="28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</a:br>
            <a:r>
              <a:rPr lang="en-IN" sz="28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ECE-3999</a:t>
            </a:r>
            <a:br>
              <a:rPr lang="en-IN" sz="28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</a:br>
            <a:br>
              <a:rPr lang="en-IN" sz="28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</a:br>
            <a:r>
              <a:rPr lang="en-IN" sz="2800" b="1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PROJECT REVIEW</a:t>
            </a:r>
          </a:p>
        </p:txBody>
      </p:sp>
      <p:sp>
        <p:nvSpPr>
          <p:cNvPr id="1048601" name="Subtitle 2"/>
          <p:cNvSpPr>
            <a:spLocks noGrp="1"/>
          </p:cNvSpPr>
          <p:nvPr>
            <p:ph type="subTitle" idx="1"/>
          </p:nvPr>
        </p:nvSpPr>
        <p:spPr>
          <a:xfrm>
            <a:off x="3343337" y="4210050"/>
            <a:ext cx="5762563" cy="1364531"/>
          </a:xfrm>
        </p:spPr>
        <p:txBody>
          <a:bodyPr>
            <a:normAutofit/>
          </a:bodyPr>
          <a:lstStyle/>
          <a:p>
            <a:r>
              <a:rPr lang="en-IN" sz="2400" b="1" u="sng" dirty="0">
                <a:solidFill>
                  <a:schemeClr val="bg1"/>
                </a:solidFill>
                <a:latin typeface="Abel" panose="02000506030000020004" pitchFamily="2" charset="0"/>
              </a:rPr>
              <a:t>Faculty</a:t>
            </a:r>
            <a:r>
              <a:rPr lang="en-IN" sz="2400" b="1" dirty="0">
                <a:solidFill>
                  <a:schemeClr val="bg1"/>
                </a:solidFill>
                <a:latin typeface="Abel" panose="02000506030000020004" pitchFamily="2" charset="0"/>
              </a:rPr>
              <a:t>- Dr. SRS PRABAHARAN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08485-3341-4A8E-ABA0-235B7ABCB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NEO 6M GPS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0EB97-AF81-4EB9-870F-DCC89A069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The NEO-6M GPS module has four pins: VCC, RX, TX, and GND. </a:t>
            </a:r>
          </a:p>
          <a:p>
            <a:r>
              <a:rPr lang="en-IN" dirty="0"/>
              <a:t>The module communicates with the Arduino via serial communication using the TX and RX pins.</a:t>
            </a:r>
          </a:p>
          <a:p>
            <a:r>
              <a:rPr lang="en-IN" dirty="0"/>
              <a:t>The GPS module receives the details in the form of NMEA sentences. </a:t>
            </a:r>
          </a:p>
          <a:p>
            <a:r>
              <a:rPr lang="en-IN" dirty="0"/>
              <a:t>These sentences can be either viewed in a serial monitor or can be exploited for our purpose.</a:t>
            </a:r>
          </a:p>
        </p:txBody>
      </p:sp>
    </p:spTree>
    <p:extLst>
      <p:ext uri="{BB962C8B-B14F-4D97-AF65-F5344CB8AC3E}">
        <p14:creationId xmlns:p14="http://schemas.microsoft.com/office/powerpoint/2010/main" val="1226458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8D37-6EAC-4AC2-8600-8E36BC36D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CONNECTION WITH ARDUINO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B732FC8-4115-41F9-BFBB-5B78A35F38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674724"/>
              </p:ext>
            </p:extLst>
          </p:nvPr>
        </p:nvGraphicFramePr>
        <p:xfrm>
          <a:off x="2684198" y="2438401"/>
          <a:ext cx="4631002" cy="3531711"/>
        </p:xfrm>
        <a:graphic>
          <a:graphicData uri="http://schemas.openxmlformats.org/drawingml/2006/table">
            <a:tbl>
              <a:tblPr/>
              <a:tblGrid>
                <a:gridCol w="2315501">
                  <a:extLst>
                    <a:ext uri="{9D8B030D-6E8A-4147-A177-3AD203B41FA5}">
                      <a16:colId xmlns:a16="http://schemas.microsoft.com/office/drawing/2014/main" val="3415143136"/>
                    </a:ext>
                  </a:extLst>
                </a:gridCol>
                <a:gridCol w="2315501">
                  <a:extLst>
                    <a:ext uri="{9D8B030D-6E8A-4147-A177-3AD203B41FA5}">
                      <a16:colId xmlns:a16="http://schemas.microsoft.com/office/drawing/2014/main" val="620708896"/>
                    </a:ext>
                  </a:extLst>
                </a:gridCol>
              </a:tblGrid>
              <a:tr h="824705">
                <a:tc>
                  <a:txBody>
                    <a:bodyPr/>
                    <a:lstStyle/>
                    <a:p>
                      <a:pPr fontAlgn="base"/>
                      <a:r>
                        <a:rPr lang="en-IN" b="1">
                          <a:solidFill>
                            <a:srgbClr val="666666"/>
                          </a:solidFill>
                          <a:effectLst/>
                        </a:rPr>
                        <a:t>NEO-6M GPS Module</a:t>
                      </a:r>
                      <a:endParaRPr lang="en-IN" b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107950" marR="107950" marT="107950" marB="107950" anchor="ctr">
                    <a:lnL w="190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b="1">
                          <a:solidFill>
                            <a:srgbClr val="666666"/>
                          </a:solidFill>
                          <a:effectLst/>
                        </a:rPr>
                        <a:t>Wiring to Arduino UNO</a:t>
                      </a:r>
                      <a:endParaRPr lang="en-IN" b="0">
                        <a:solidFill>
                          <a:srgbClr val="666666"/>
                        </a:solidFill>
                        <a:effectLst/>
                      </a:endParaRPr>
                    </a:p>
                  </a:txBody>
                  <a:tcPr marL="107950" marR="107950" marT="107950" marB="107950" anchor="ctr">
                    <a:lnL w="190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444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769021"/>
                  </a:ext>
                </a:extLst>
              </a:tr>
              <a:tr h="528798">
                <a:tc>
                  <a:txBody>
                    <a:bodyPr/>
                    <a:lstStyle/>
                    <a:p>
                      <a:pPr fontAlgn="base"/>
                      <a:r>
                        <a:rPr lang="en-IN" b="0">
                          <a:solidFill>
                            <a:srgbClr val="666666"/>
                          </a:solidFill>
                          <a:effectLst/>
                        </a:rPr>
                        <a:t>VCC</a:t>
                      </a:r>
                    </a:p>
                  </a:txBody>
                  <a:tcPr marL="107950" marR="107950" marT="107950" marB="107950" anchor="ctr">
                    <a:lnL w="190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b="0">
                          <a:solidFill>
                            <a:srgbClr val="666666"/>
                          </a:solidFill>
                          <a:effectLst/>
                        </a:rPr>
                        <a:t>5V</a:t>
                      </a:r>
                    </a:p>
                  </a:txBody>
                  <a:tcPr marL="107950" marR="107950" marT="107950" marB="107950" anchor="ctr">
                    <a:lnL w="190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7186463"/>
                  </a:ext>
                </a:extLst>
              </a:tr>
              <a:tr h="824705">
                <a:tc>
                  <a:txBody>
                    <a:bodyPr/>
                    <a:lstStyle/>
                    <a:p>
                      <a:pPr fontAlgn="base"/>
                      <a:r>
                        <a:rPr lang="en-IN" b="0">
                          <a:solidFill>
                            <a:srgbClr val="666666"/>
                          </a:solidFill>
                          <a:effectLst/>
                        </a:rPr>
                        <a:t>RX</a:t>
                      </a:r>
                    </a:p>
                  </a:txBody>
                  <a:tcPr marL="107950" marR="107950" marT="107950" marB="107950" anchor="ctr">
                    <a:lnL w="190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b="0" dirty="0">
                          <a:solidFill>
                            <a:srgbClr val="666666"/>
                          </a:solidFill>
                          <a:effectLst/>
                        </a:rPr>
                        <a:t>TX pin defined in the software serial</a:t>
                      </a:r>
                    </a:p>
                  </a:txBody>
                  <a:tcPr marL="107950" marR="107950" marT="107950" marB="107950" anchor="ctr">
                    <a:lnL w="190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400608"/>
                  </a:ext>
                </a:extLst>
              </a:tr>
              <a:tr h="824705">
                <a:tc>
                  <a:txBody>
                    <a:bodyPr/>
                    <a:lstStyle/>
                    <a:p>
                      <a:pPr fontAlgn="base"/>
                      <a:r>
                        <a:rPr lang="en-IN" b="0">
                          <a:solidFill>
                            <a:srgbClr val="666666"/>
                          </a:solidFill>
                          <a:effectLst/>
                        </a:rPr>
                        <a:t>TX</a:t>
                      </a:r>
                    </a:p>
                  </a:txBody>
                  <a:tcPr marL="107950" marR="107950" marT="107950" marB="107950" anchor="ctr">
                    <a:lnL w="190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b="0">
                          <a:solidFill>
                            <a:srgbClr val="666666"/>
                          </a:solidFill>
                          <a:effectLst/>
                        </a:rPr>
                        <a:t>RX pin defined in the software serial</a:t>
                      </a:r>
                    </a:p>
                  </a:txBody>
                  <a:tcPr marL="107950" marR="107950" marT="107950" marB="107950" anchor="ctr">
                    <a:lnL w="190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655651"/>
                  </a:ext>
                </a:extLst>
              </a:tr>
              <a:tr h="528798">
                <a:tc>
                  <a:txBody>
                    <a:bodyPr/>
                    <a:lstStyle/>
                    <a:p>
                      <a:pPr fontAlgn="base"/>
                      <a:r>
                        <a:rPr lang="en-IN" b="0">
                          <a:solidFill>
                            <a:srgbClr val="666666"/>
                          </a:solidFill>
                          <a:effectLst/>
                        </a:rPr>
                        <a:t>GND</a:t>
                      </a:r>
                    </a:p>
                  </a:txBody>
                  <a:tcPr marL="107950" marR="107950" marT="107950" marB="107950" anchor="ctr">
                    <a:lnL w="190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IN" b="0" dirty="0">
                          <a:solidFill>
                            <a:srgbClr val="666666"/>
                          </a:solidFill>
                          <a:effectLst/>
                        </a:rPr>
                        <a:t>GND</a:t>
                      </a:r>
                    </a:p>
                  </a:txBody>
                  <a:tcPr marL="107950" marR="107950" marT="107950" marB="107950" anchor="ctr">
                    <a:lnL w="190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182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0745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433F39-52F3-4CE2-AD5C-576AF33E8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2667000" cy="914401"/>
          </a:xfrm>
        </p:spPr>
        <p:txBody>
          <a:bodyPr>
            <a:normAutofit fontScale="90000"/>
          </a:bodyPr>
          <a:lstStyle/>
          <a:p>
            <a:r>
              <a:rPr lang="en-IN" b="1" dirty="0"/>
              <a:t>Basic Setup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64563A-4135-4709-857B-2E97C1F229A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85060" y="914401"/>
            <a:ext cx="6758940" cy="6019799"/>
          </a:xfrm>
        </p:spPr>
      </p:pic>
    </p:spTree>
    <p:extLst>
      <p:ext uri="{BB962C8B-B14F-4D97-AF65-F5344CB8AC3E}">
        <p14:creationId xmlns:p14="http://schemas.microsoft.com/office/powerpoint/2010/main" val="1856104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424B2-BE0C-4A2C-BA33-789A6FFBD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WORK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F1010-D5AC-476C-9EEC-D07365EA37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RS232 module (for testing) has been used for retrieving coordinates from GPS module. </a:t>
            </a:r>
          </a:p>
          <a:p>
            <a:r>
              <a:rPr lang="en-IN" dirty="0"/>
              <a:t>The GPS module could connect to 14 US satellites and was able to point the current location.</a:t>
            </a:r>
          </a:p>
          <a:p>
            <a:r>
              <a:rPr lang="en-IN" dirty="0"/>
              <a:t>Accuracy of the GPS module has been checked and verified by using the software tool named u-</a:t>
            </a:r>
            <a:r>
              <a:rPr lang="en-IN" dirty="0" err="1"/>
              <a:t>Center</a:t>
            </a:r>
            <a:r>
              <a:rPr lang="en-IN" dirty="0"/>
              <a:t>. It is developed by the manufacturer of the GPS module named </a:t>
            </a:r>
            <a:r>
              <a:rPr lang="en-IN" dirty="0" err="1"/>
              <a:t>Ublox</a:t>
            </a:r>
            <a:r>
              <a:rPr lang="en-IN" dirty="0"/>
              <a:t>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86319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B51C-B57A-4400-8946-426E3C890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1138" y="0"/>
            <a:ext cx="6019801" cy="1447801"/>
          </a:xfrm>
        </p:spPr>
        <p:txBody>
          <a:bodyPr>
            <a:normAutofit/>
          </a:bodyPr>
          <a:lstStyle/>
          <a:p>
            <a:r>
              <a:rPr lang="en-IN" sz="2800" b="1" u="sng" dirty="0"/>
              <a:t>VERIFICATION OF COORDINATES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1138D5-EAD4-4FA6-B1F8-1E815C26FBF2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5"/>
          <a:stretch/>
        </p:blipFill>
        <p:spPr bwMode="auto">
          <a:xfrm rot="5400000">
            <a:off x="1959925" y="1850073"/>
            <a:ext cx="5102225" cy="36880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44970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23A2-277C-4934-83B4-F4023303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WORK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3710F-EDF0-448F-866E-1D9E61B40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 Arduino code has been designed to retrieve the coordinates from the GPS module and continuously send to the microcontroller at regular intervals.</a:t>
            </a:r>
          </a:p>
          <a:p>
            <a:r>
              <a:rPr lang="en-IN" dirty="0"/>
              <a:t>These coordinates, are actually viewed as NMEA sentences in a serial monitor.</a:t>
            </a:r>
          </a:p>
          <a:p>
            <a:r>
              <a:rPr lang="en-IN" dirty="0"/>
              <a:t>Indian maritime boundary coordinates have been identified.</a:t>
            </a:r>
          </a:p>
        </p:txBody>
      </p:sp>
    </p:spTree>
    <p:extLst>
      <p:ext uri="{BB962C8B-B14F-4D97-AF65-F5344CB8AC3E}">
        <p14:creationId xmlns:p14="http://schemas.microsoft.com/office/powerpoint/2010/main" val="3901526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8F09C-6B8F-49EC-BE38-CD792D1F5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4354"/>
            <a:ext cx="5571067" cy="1066799"/>
          </a:xfrm>
        </p:spPr>
        <p:txBody>
          <a:bodyPr>
            <a:normAutofit fontScale="90000"/>
          </a:bodyPr>
          <a:lstStyle/>
          <a:p>
            <a:r>
              <a:rPr lang="en-IN" sz="3200" b="1" u="sng" dirty="0"/>
              <a:t>INDIAN MARITIME BORDER COORDINATES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ABEF41-D4DE-489A-8561-F2A25DA1C2D6}"/>
              </a:ext>
            </a:extLst>
          </p:cNvPr>
          <p:cNvPicPr/>
          <p:nvPr/>
        </p:nvPicPr>
        <p:blipFill rotWithShape="1">
          <a:blip r:embed="rId2"/>
          <a:srcRect t="12598"/>
          <a:stretch/>
        </p:blipFill>
        <p:spPr bwMode="auto">
          <a:xfrm>
            <a:off x="0" y="1447800"/>
            <a:ext cx="9144000" cy="4953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53217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CCD2-81D5-4896-8047-8E58DCD74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0"/>
            <a:ext cx="5952067" cy="1142999"/>
          </a:xfrm>
        </p:spPr>
        <p:txBody>
          <a:bodyPr/>
          <a:lstStyle/>
          <a:p>
            <a:r>
              <a:rPr lang="en-IN" b="1" u="sng" dirty="0"/>
              <a:t>VIOLATION PRONE AREA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F15CCC-BD1D-4B8C-91C4-38DC430C1E74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43088" t="18925" r="20463" b="13395"/>
          <a:stretch/>
        </p:blipFill>
        <p:spPr bwMode="auto">
          <a:xfrm>
            <a:off x="914400" y="1162592"/>
            <a:ext cx="8229600" cy="56954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24338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B3CBE-7C2A-4CEF-A9D8-10F8EC140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066799"/>
          </a:xfrm>
        </p:spPr>
        <p:txBody>
          <a:bodyPr/>
          <a:lstStyle/>
          <a:p>
            <a:r>
              <a:rPr lang="en-IN" dirty="0"/>
              <a:t>Virtual Border and Real Border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36579E-E89B-454E-AC0A-B5FDE83E9B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42" y="1547168"/>
            <a:ext cx="7914658" cy="4451996"/>
          </a:xfrm>
        </p:spPr>
      </p:pic>
    </p:spTree>
    <p:extLst>
      <p:ext uri="{BB962C8B-B14F-4D97-AF65-F5344CB8AC3E}">
        <p14:creationId xmlns:p14="http://schemas.microsoft.com/office/powerpoint/2010/main" val="2535704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735184-A2A2-4416-93C1-49EE066039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143000"/>
            <a:ext cx="7857066" cy="4419600"/>
          </a:xfrm>
        </p:spPr>
      </p:pic>
    </p:spTree>
    <p:extLst>
      <p:ext uri="{BB962C8B-B14F-4D97-AF65-F5344CB8AC3E}">
        <p14:creationId xmlns:p14="http://schemas.microsoft.com/office/powerpoint/2010/main" val="3796810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0" name="Title 1"/>
          <p:cNvSpPr>
            <a:spLocks noGrp="1"/>
          </p:cNvSpPr>
          <p:nvPr>
            <p:ph type="title"/>
          </p:nvPr>
        </p:nvSpPr>
        <p:spPr>
          <a:xfrm>
            <a:off x="982133" y="228600"/>
            <a:ext cx="7476067" cy="914399"/>
          </a:xfrm>
        </p:spPr>
        <p:txBody>
          <a:bodyPr>
            <a:normAutofit/>
          </a:bodyPr>
          <a:lstStyle/>
          <a:p>
            <a:r>
              <a:rPr lang="en-IN" b="1" dirty="0"/>
              <a:t>GROUP MEMBERS:</a:t>
            </a:r>
          </a:p>
        </p:txBody>
      </p:sp>
      <p:sp>
        <p:nvSpPr>
          <p:cNvPr id="1048611" name="Content Placeholder 2"/>
          <p:cNvSpPr>
            <a:spLocks noGrp="1"/>
          </p:cNvSpPr>
          <p:nvPr>
            <p:ph idx="1"/>
          </p:nvPr>
        </p:nvSpPr>
        <p:spPr>
          <a:xfrm>
            <a:off x="982133" y="1600200"/>
            <a:ext cx="7704667" cy="3332816"/>
          </a:xfrm>
        </p:spPr>
        <p:txBody>
          <a:bodyPr>
            <a:normAutofit fontScale="88929" lnSpcReduction="20000"/>
          </a:bodyPr>
          <a:lstStyle/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K MANOJ MADHAV - 15BEC1078</a:t>
            </a:r>
          </a:p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M CHANDU NIRMAL - 15BEC1085</a:t>
            </a:r>
          </a:p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A R SAI YASASWI - 15BEC1122</a:t>
            </a:r>
          </a:p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N SHANMUK KUMAR - 15BEC1167</a:t>
            </a:r>
          </a:p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CH NIKHIL CHAKRAVARTHY - 15BEC1184</a:t>
            </a:r>
          </a:p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M HEMANTH AUDISESHA REDDY- 15BEC1208</a:t>
            </a:r>
          </a:p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M S S AVINASH - 14BEC1193</a:t>
            </a:r>
          </a:p>
          <a:p>
            <a:endParaRPr lang="en-I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06EB6F-2C0B-4E93-AEA7-3AC7450054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56785"/>
            <a:ext cx="7560345" cy="451061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7B821B9-6684-4662-9806-9296D7ED06FD}"/>
              </a:ext>
            </a:extLst>
          </p:cNvPr>
          <p:cNvSpPr/>
          <p:nvPr/>
        </p:nvSpPr>
        <p:spPr>
          <a:xfrm>
            <a:off x="685800" y="152400"/>
            <a:ext cx="71675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Coordinates and Coding.</a:t>
            </a:r>
          </a:p>
        </p:txBody>
      </p:sp>
    </p:spTree>
    <p:extLst>
      <p:ext uri="{BB962C8B-B14F-4D97-AF65-F5344CB8AC3E}">
        <p14:creationId xmlns:p14="http://schemas.microsoft.com/office/powerpoint/2010/main" val="569804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69B6E1-4845-4158-89DF-095E9BBB575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48006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30F202-261A-4BD8-86FA-088CD91F76B1}"/>
              </a:ext>
            </a:extLst>
          </p:cNvPr>
          <p:cNvSpPr/>
          <p:nvPr/>
        </p:nvSpPr>
        <p:spPr>
          <a:xfrm>
            <a:off x="914400" y="41366"/>
            <a:ext cx="63826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Coordinates Variation</a:t>
            </a:r>
          </a:p>
        </p:txBody>
      </p:sp>
    </p:spTree>
    <p:extLst>
      <p:ext uri="{BB962C8B-B14F-4D97-AF65-F5344CB8AC3E}">
        <p14:creationId xmlns:p14="http://schemas.microsoft.com/office/powerpoint/2010/main" val="1071810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6EFB-A138-4D5F-ABCD-9E7FC10BC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10" y="304800"/>
            <a:ext cx="6592389" cy="970617"/>
          </a:xfrm>
        </p:spPr>
        <p:txBody>
          <a:bodyPr>
            <a:normAutofit/>
          </a:bodyPr>
          <a:lstStyle/>
          <a:p>
            <a:r>
              <a:rPr lang="en-IN" b="1" u="sng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7CF97-D0C5-465C-A716-20FC07B0A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600200"/>
            <a:ext cx="7704667" cy="3332816"/>
          </a:xfrm>
        </p:spPr>
        <p:txBody>
          <a:bodyPr>
            <a:normAutofit fontScale="92500" lnSpcReduction="10000"/>
          </a:bodyPr>
          <a:lstStyle/>
          <a:p>
            <a:r>
              <a:rPr lang="en-IN" dirty="0"/>
              <a:t>23 coordinates in degree, minutes and seconds have been converted into decimals.</a:t>
            </a:r>
          </a:p>
          <a:p>
            <a:r>
              <a:rPr lang="en-IN" dirty="0"/>
              <a:t>22 Line equations have been formed using the 23 Border coordinates(with accuracy up to 6 decimals).</a:t>
            </a:r>
          </a:p>
          <a:p>
            <a:r>
              <a:rPr lang="en-IN" dirty="0"/>
              <a:t>These line equations currently serve as the indication only.</a:t>
            </a:r>
          </a:p>
          <a:p>
            <a:r>
              <a:rPr lang="en-IN" dirty="0"/>
              <a:t>Threshold coordinates and their corresponding line equations have to be designed.</a:t>
            </a:r>
          </a:p>
          <a:p>
            <a:r>
              <a:rPr lang="en-IN" dirty="0"/>
              <a:t>A testing boundary has been created at MGR Statue</a:t>
            </a:r>
          </a:p>
        </p:txBody>
      </p:sp>
    </p:spTree>
    <p:extLst>
      <p:ext uri="{BB962C8B-B14F-4D97-AF65-F5344CB8AC3E}">
        <p14:creationId xmlns:p14="http://schemas.microsoft.com/office/powerpoint/2010/main" val="1601329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DE13C-41F1-4503-A853-9076EDB18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-457200"/>
            <a:ext cx="7704667" cy="1981200"/>
          </a:xfrm>
        </p:spPr>
        <p:txBody>
          <a:bodyPr/>
          <a:lstStyle/>
          <a:p>
            <a:r>
              <a:rPr lang="en-IN" b="1" u="sng" dirty="0"/>
              <a:t>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3E1C4-4F69-446C-BDB4-0C9BBD9C7A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7800"/>
            <a:ext cx="8305800" cy="4191000"/>
          </a:xfrm>
        </p:spPr>
        <p:txBody>
          <a:bodyPr/>
          <a:lstStyle/>
          <a:p>
            <a:r>
              <a:rPr lang="en-IN" dirty="0"/>
              <a:t>This border will serve as the threshold border. </a:t>
            </a:r>
          </a:p>
          <a:p>
            <a:r>
              <a:rPr lang="en-IN" dirty="0"/>
              <a:t>If any vehicle crosses this threshold border, it is forced to shut down.</a:t>
            </a:r>
          </a:p>
          <a:p>
            <a:r>
              <a:rPr lang="en-IN" dirty="0"/>
              <a:t>But, the main complication is that we have to manually feed all the coordinates into the code which is a very complex process as they vary both in terms of latitude and longitude in a non-linear manner.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8425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FBFBB-2A3F-491C-ADBE-5A0D35D99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52400"/>
            <a:ext cx="4191000" cy="1295400"/>
          </a:xfrm>
        </p:spPr>
        <p:txBody>
          <a:bodyPr>
            <a:normAutofit/>
          </a:bodyPr>
          <a:lstStyle/>
          <a:p>
            <a:r>
              <a:rPr lang="en-IN" b="1" u="sng" dirty="0"/>
              <a:t>LINE EQUATIONS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93F378B-8A16-45CB-9CEB-862B48563E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9356"/>
          <a:stretch/>
        </p:blipFill>
        <p:spPr>
          <a:xfrm>
            <a:off x="-10886" y="1219200"/>
            <a:ext cx="9154886" cy="597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2771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2210F-3DBC-406C-A5F2-4718887B8C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04800"/>
            <a:ext cx="6714067" cy="914399"/>
          </a:xfrm>
        </p:spPr>
        <p:txBody>
          <a:bodyPr>
            <a:normAutofit/>
          </a:bodyPr>
          <a:lstStyle/>
          <a:p>
            <a:r>
              <a:rPr lang="en-IN" b="1" dirty="0"/>
              <a:t>WORKING PROTOTYPE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FFEB1D9-AC49-494A-A52B-65AED30F3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42" y="1828800"/>
            <a:ext cx="7413979" cy="4170363"/>
          </a:xfrm>
        </p:spPr>
      </p:pic>
    </p:spTree>
    <p:extLst>
      <p:ext uri="{BB962C8B-B14F-4D97-AF65-F5344CB8AC3E}">
        <p14:creationId xmlns:p14="http://schemas.microsoft.com/office/powerpoint/2010/main" val="2191688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22643-983F-46C3-9133-A457FFA4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8200" y="-457200"/>
            <a:ext cx="7704667" cy="1981200"/>
          </a:xfrm>
        </p:spPr>
        <p:txBody>
          <a:bodyPr/>
          <a:lstStyle/>
          <a:p>
            <a:r>
              <a:rPr lang="en-IN" b="1" dirty="0"/>
              <a:t>Solenoid Addition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DDA1A2-1337-4B05-AD7A-E5927587E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908206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4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0" name="Title 1"/>
          <p:cNvSpPr>
            <a:spLocks noGrp="1"/>
          </p:cNvSpPr>
          <p:nvPr>
            <p:ph type="title"/>
          </p:nvPr>
        </p:nvSpPr>
        <p:spPr>
          <a:xfrm>
            <a:off x="990600" y="2057400"/>
            <a:ext cx="7704667" cy="1981200"/>
          </a:xfrm>
        </p:spPr>
        <p:txBody>
          <a:bodyPr>
            <a:normAutofit/>
          </a:bodyPr>
          <a:lstStyle/>
          <a:p>
            <a:r>
              <a:rPr lang="en-IN" sz="6600" b="1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Calibri" panose="020F0502020204030204" pitchFamily="34" charset="0"/>
              </a:rPr>
              <a:t>Thank You </a:t>
            </a:r>
            <a:r>
              <a:rPr lang="en-IN" sz="6600" b="1" dirty="0">
                <a:latin typeface="Adobe Fan Heiti Std B" panose="020B0700000000000000" pitchFamily="34" charset="-128"/>
                <a:ea typeface="Adobe Fan Heiti Std B" panose="020B0700000000000000" pitchFamily="34" charset="-128"/>
                <a:cs typeface="Calibri" panose="020F0502020204030204" pitchFamily="34" charset="0"/>
                <a:sym typeface="Wingdings" panose="05000000000000000000" pitchFamily="2" charset="2"/>
              </a:rPr>
              <a:t></a:t>
            </a:r>
            <a:endParaRPr lang="en-IN" sz="6600" b="1" dirty="0">
              <a:latin typeface="Adobe Fan Heiti Std B" panose="020B0700000000000000" pitchFamily="34" charset="-128"/>
              <a:ea typeface="Adobe Fan Heiti Std B" panose="020B0700000000000000" pitchFamily="34" charset="-128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201"/>
            <a:ext cx="8382000" cy="1425572"/>
          </a:xfrm>
        </p:spPr>
        <p:txBody>
          <a:bodyPr>
            <a:normAutofit/>
          </a:bodyPr>
          <a:lstStyle/>
          <a:p>
            <a:r>
              <a:rPr lang="en-IN" sz="3600" b="1" u="sng" dirty="0"/>
              <a:t>Problem:</a:t>
            </a:r>
            <a:r>
              <a:rPr lang="en-IN" sz="3600" dirty="0"/>
              <a:t> </a:t>
            </a:r>
            <a:r>
              <a:rPr lang="en-IN" sz="3600" b="1" dirty="0"/>
              <a:t>Maritime Boundary Trespassing by TN Fishermen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01773"/>
            <a:ext cx="8077199" cy="2390773"/>
          </a:xfrm>
        </p:spPr>
        <p:txBody>
          <a:bodyPr>
            <a:normAutofit/>
          </a:bodyPr>
          <a:lstStyle/>
          <a:p>
            <a:r>
              <a:rPr lang="en-IN" dirty="0"/>
              <a:t>Fishermen have been facing a problem of trespassing the maritime border accidentally since ages. In order to get a better catch at the seas, they go farther and farther, near the Katchutheevu island thereby entering the Sri Lankan waters and undergoing the legal procedures of that country. This is a great threat to their family and hence the country.</a:t>
            </a:r>
          </a:p>
        </p:txBody>
      </p:sp>
    </p:spTree>
    <p:extLst>
      <p:ext uri="{BB962C8B-B14F-4D97-AF65-F5344CB8AC3E}">
        <p14:creationId xmlns:p14="http://schemas.microsoft.com/office/powerpoint/2010/main" val="3701375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Title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4419600" cy="990601"/>
          </a:xfrm>
        </p:spPr>
        <p:txBody>
          <a:bodyPr/>
          <a:lstStyle/>
          <a:p>
            <a:r>
              <a:rPr lang="en-IN" b="1" dirty="0"/>
              <a:t>SOLUTION</a:t>
            </a:r>
          </a:p>
        </p:txBody>
      </p:sp>
      <p:sp>
        <p:nvSpPr>
          <p:cNvPr id="1048615" name="Content Placeholder 2"/>
          <p:cNvSpPr>
            <a:spLocks noGrp="1"/>
          </p:cNvSpPr>
          <p:nvPr>
            <p:ph idx="1"/>
          </p:nvPr>
        </p:nvSpPr>
        <p:spPr>
          <a:xfrm>
            <a:off x="990600" y="838200"/>
            <a:ext cx="7886700" cy="4351338"/>
          </a:xfrm>
        </p:spPr>
        <p:txBody>
          <a:bodyPr>
            <a:normAutofit/>
          </a:bodyPr>
          <a:lstStyle/>
          <a:p>
            <a:r>
              <a:rPr lang="en-IN" dirty="0"/>
              <a:t>We intend to solve the issue by alerting the fishermen based on their location using GPS.</a:t>
            </a:r>
          </a:p>
          <a:p>
            <a:r>
              <a:rPr lang="en-IN" dirty="0"/>
              <a:t>If the boat is very close to the maritime border(as programmed in the device), it will alert the sailor to turn back.</a:t>
            </a:r>
          </a:p>
          <a:p>
            <a:r>
              <a:rPr lang="en-IN" dirty="0"/>
              <a:t>Note: The project has already been designed (non-commercial use) but the solution devised by our team will be much cheaper, efficient and effective.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59DE4-8FA3-47A4-B961-04A75D7EC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u="sng" dirty="0"/>
              <a:t>NATIONAL MARINE ELECTRONICS ASSOCIATION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6B301-8F52-4CA8-A622-8E165AD30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NMEA sentences start with the $ character, and each data field is separated by a comma.</a:t>
            </a:r>
          </a:p>
          <a:p>
            <a:pPr fontAlgn="base"/>
            <a:r>
              <a:rPr lang="en-IN" dirty="0"/>
              <a:t>There are different types of NMEA sentences. The type of message is indicated by the characters before the first comma.</a:t>
            </a:r>
          </a:p>
          <a:p>
            <a:pPr fontAlgn="base"/>
            <a:r>
              <a:rPr lang="en-IN" dirty="0"/>
              <a:t>The GP after the $ indicates it is a GPS position.  The $GPGGA is the basic GPS NMEA message, that provides 3D location and accuracy data.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3145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Title 1"/>
          <p:cNvSpPr>
            <a:spLocks noGrp="1"/>
          </p:cNvSpPr>
          <p:nvPr>
            <p:ph type="title"/>
          </p:nvPr>
        </p:nvSpPr>
        <p:spPr>
          <a:xfrm>
            <a:off x="982133" y="248584"/>
            <a:ext cx="6172200" cy="1219200"/>
          </a:xfrm>
        </p:spPr>
        <p:txBody>
          <a:bodyPr/>
          <a:lstStyle/>
          <a:p>
            <a:r>
              <a:rPr lang="en-IN" b="1" dirty="0"/>
              <a:t>COMPONENTS REQUIRED</a:t>
            </a:r>
          </a:p>
        </p:txBody>
      </p:sp>
      <p:sp>
        <p:nvSpPr>
          <p:cNvPr id="1048617" name="Content Placeholder 2"/>
          <p:cNvSpPr>
            <a:spLocks noGrp="1"/>
          </p:cNvSpPr>
          <p:nvPr>
            <p:ph idx="1"/>
          </p:nvPr>
        </p:nvSpPr>
        <p:spPr>
          <a:xfrm>
            <a:off x="838201" y="1143000"/>
            <a:ext cx="8305800" cy="5466416"/>
          </a:xfrm>
        </p:spPr>
        <p:txBody>
          <a:bodyPr>
            <a:norm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ATMEGA328p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Neo 6M – GPS Module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Buck Converter(12V – 5V)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AMS1117(5V-3.3V)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Power LEDs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TIP 120</a:t>
            </a:r>
          </a:p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Buzzer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F8851-2701-43E3-B63B-6C83FF8B6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ATMEGA328p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7DE6D-C501-495C-8F33-AA0E1054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The Atmel 8-bit AVR RISC-based microcontroller combines 32 kB ISP flash memory with read-while-write capabilities, 1 kB EEPROM, 2 kB SRAM, 23 general purpose I/O lines. </a:t>
            </a:r>
          </a:p>
          <a:p>
            <a:r>
              <a:rPr lang="en-IN" dirty="0"/>
              <a:t>Also, 32 general purpose working registers, three flexible timer/counters with compare modes, </a:t>
            </a:r>
          </a:p>
          <a:p>
            <a:r>
              <a:rPr lang="en-IN" dirty="0"/>
              <a:t>Internal and external interrupts, </a:t>
            </a:r>
          </a:p>
        </p:txBody>
      </p:sp>
    </p:spTree>
    <p:extLst>
      <p:ext uri="{BB962C8B-B14F-4D97-AF65-F5344CB8AC3E}">
        <p14:creationId xmlns:p14="http://schemas.microsoft.com/office/powerpoint/2010/main" val="2521194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DBB8-EDB4-4B7B-9347-5B94CEC34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ATMEGA328p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E7EBC-ECD0-4E37-BB63-A66C5F849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Serial programmable USART, a byte-oriented 2-wire serial interface, SPI serial port, 6-channel 10-bit A/D converter , </a:t>
            </a:r>
          </a:p>
          <a:p>
            <a:r>
              <a:rPr lang="en-IN" dirty="0"/>
              <a:t>Programmable watchdog timer with internal oscillator, and five software selectable power saving modes. </a:t>
            </a:r>
          </a:p>
          <a:p>
            <a:r>
              <a:rPr lang="en-IN" dirty="0"/>
              <a:t>The device operates between 1.8-5.5 volts.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23025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E1432-55EC-49D1-8F68-FA1A07CBE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NEO 6M GPS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FDECB-E6D9-4B29-9EF8-FAB09A99A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2133" y="2438401"/>
            <a:ext cx="7704667" cy="3561415"/>
          </a:xfrm>
        </p:spPr>
        <p:txBody>
          <a:bodyPr>
            <a:normAutofit lnSpcReduction="10000"/>
          </a:bodyPr>
          <a:lstStyle/>
          <a:p>
            <a:r>
              <a:rPr lang="en-IN" dirty="0" err="1"/>
              <a:t>Ublox</a:t>
            </a:r>
            <a:r>
              <a:rPr lang="en-IN" dirty="0"/>
              <a:t> Neo 6M (</a:t>
            </a:r>
            <a:r>
              <a:rPr lang="en-IN" dirty="0" err="1"/>
              <a:t>Ublox</a:t>
            </a:r>
            <a:r>
              <a:rPr lang="en-IN" dirty="0"/>
              <a:t> NEO6MV2) is a I2C compliant GPS module.</a:t>
            </a:r>
          </a:p>
          <a:p>
            <a:pPr fontAlgn="base"/>
            <a:r>
              <a:rPr lang="en-IN" dirty="0"/>
              <a:t>This module has an external antenna and built-in EEPROM.</a:t>
            </a:r>
          </a:p>
          <a:p>
            <a:pPr fontAlgn="base"/>
            <a:r>
              <a:rPr lang="en-IN" dirty="0"/>
              <a:t>Interface: RS232 TTL</a:t>
            </a:r>
          </a:p>
          <a:p>
            <a:pPr fontAlgn="base"/>
            <a:r>
              <a:rPr lang="en-IN" dirty="0"/>
              <a:t>Power supply: 3V to 5V</a:t>
            </a:r>
          </a:p>
          <a:p>
            <a:pPr fontAlgn="base"/>
            <a:r>
              <a:rPr lang="en-IN" dirty="0"/>
              <a:t>Default baud rate: 9600 bps</a:t>
            </a:r>
          </a:p>
          <a:p>
            <a:pPr fontAlgn="base"/>
            <a:r>
              <a:rPr lang="en-IN" dirty="0"/>
              <a:t>Works with standard NMEA sentences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552986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820</Words>
  <Application>Microsoft Office PowerPoint</Application>
  <PresentationFormat>On-screen Show (4:3)</PresentationFormat>
  <Paragraphs>89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Adobe Fan Heiti Std B</vt:lpstr>
      <vt:lpstr>Abel</vt:lpstr>
      <vt:lpstr>Arial</vt:lpstr>
      <vt:lpstr>Calibri</vt:lpstr>
      <vt:lpstr>Corbel</vt:lpstr>
      <vt:lpstr>Parallax</vt:lpstr>
      <vt:lpstr>TECHNICAL ANSWERS FOR REAL WORLD PROBLEMS ECE-3999  PROJECT REVIEW</vt:lpstr>
      <vt:lpstr>GROUP MEMBERS:</vt:lpstr>
      <vt:lpstr>Problem: Maritime Boundary Trespassing by TN Fishermen</vt:lpstr>
      <vt:lpstr>SOLUTION</vt:lpstr>
      <vt:lpstr>NATIONAL MARINE ELECTRONICS ASSOCIATION</vt:lpstr>
      <vt:lpstr>COMPONENTS REQUIRED</vt:lpstr>
      <vt:lpstr>ATMEGA328p</vt:lpstr>
      <vt:lpstr>ATMEGA328p</vt:lpstr>
      <vt:lpstr>NEO 6M GPS MODULE</vt:lpstr>
      <vt:lpstr>NEO 6M GPS MODULE</vt:lpstr>
      <vt:lpstr>CONNECTION WITH ARDUINO</vt:lpstr>
      <vt:lpstr>Basic Setup</vt:lpstr>
      <vt:lpstr>WORK DONE</vt:lpstr>
      <vt:lpstr>VERIFICATION OF COORDINATES</vt:lpstr>
      <vt:lpstr>WORK DONE</vt:lpstr>
      <vt:lpstr>INDIAN MARITIME BORDER COORDINATES</vt:lpstr>
      <vt:lpstr>VIOLATION PRONE AREA</vt:lpstr>
      <vt:lpstr>Virtual Border and Real Border</vt:lpstr>
      <vt:lpstr>PowerPoint Presentation</vt:lpstr>
      <vt:lpstr>PowerPoint Presentation</vt:lpstr>
      <vt:lpstr>PowerPoint Presentation</vt:lpstr>
      <vt:lpstr>METHODOLOGY</vt:lpstr>
      <vt:lpstr>SOLUTION</vt:lpstr>
      <vt:lpstr>LINE EQUATIONS</vt:lpstr>
      <vt:lpstr>WORKING PROTOTYPE</vt:lpstr>
      <vt:lpstr>Solenoid Addition</vt:lpstr>
      <vt:lpstr>Thank You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ANSWERS FOR REAL WORLD PROBLEMS PROJECT REVIEW-1</dc:title>
  <dc:creator>hemanth reddy</dc:creator>
  <cp:lastModifiedBy>Manoj Madhav</cp:lastModifiedBy>
  <cp:revision>31</cp:revision>
  <dcterms:created xsi:type="dcterms:W3CDTF">2006-08-15T13:00:00Z</dcterms:created>
  <dcterms:modified xsi:type="dcterms:W3CDTF">2020-11-07T20:38:41Z</dcterms:modified>
</cp:coreProperties>
</file>